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5" r:id="rId2"/>
    <p:sldId id="410" r:id="rId3"/>
    <p:sldId id="414" r:id="rId4"/>
    <p:sldId id="419" r:id="rId5"/>
    <p:sldId id="420" r:id="rId6"/>
    <p:sldId id="421" r:id="rId7"/>
    <p:sldId id="405" r:id="rId8"/>
    <p:sldId id="406" r:id="rId9"/>
    <p:sldId id="423" r:id="rId10"/>
    <p:sldId id="418" r:id="rId11"/>
    <p:sldId id="417" r:id="rId12"/>
    <p:sldId id="408" r:id="rId13"/>
    <p:sldId id="436" r:id="rId14"/>
    <p:sldId id="390" r:id="rId15"/>
    <p:sldId id="437" r:id="rId16"/>
    <p:sldId id="424" r:id="rId17"/>
    <p:sldId id="397" r:id="rId18"/>
    <p:sldId id="401" r:id="rId19"/>
    <p:sldId id="404" r:id="rId20"/>
    <p:sldId id="425" r:id="rId21"/>
    <p:sldId id="399" r:id="rId22"/>
    <p:sldId id="426" r:id="rId23"/>
    <p:sldId id="434" r:id="rId24"/>
    <p:sldId id="435" r:id="rId25"/>
    <p:sldId id="433" r:id="rId26"/>
    <p:sldId id="427" r:id="rId27"/>
    <p:sldId id="428" r:id="rId28"/>
    <p:sldId id="429" r:id="rId29"/>
    <p:sldId id="430" r:id="rId30"/>
    <p:sldId id="431" r:id="rId31"/>
    <p:sldId id="358" r:id="rId32"/>
    <p:sldId id="398" r:id="rId33"/>
    <p:sldId id="432" r:id="rId34"/>
    <p:sldId id="385" r:id="rId35"/>
    <p:sldId id="34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40C"/>
    <a:srgbClr val="33CC33"/>
    <a:srgbClr val="D7181F"/>
    <a:srgbClr val="000000"/>
    <a:srgbClr val="FFFFFF"/>
    <a:srgbClr val="CC3300"/>
    <a:srgbClr val="E0E4D0"/>
    <a:srgbClr val="CCE7D4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A0B227-C2DD-40E0-926E-7C6A3DDF7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522CED8-693A-4713-9E98-8411C25EE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323FB-BD60-40AD-A2C4-BD24628B6BA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F50492-6AB5-4982-A8F3-CC0FED7BF54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ED8A8-A392-4D16-A002-552DCC85A12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72301-5422-4932-B4E3-9201A3693EA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DDEAD-5001-4563-AC69-5178F975A7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3420-BEFD-4072-A727-C58C7DA4D4F2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7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6163"/>
            <a:ext cx="91440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2"/>
          <p:cNvGrpSpPr>
            <a:grpSpLocks/>
          </p:cNvGrpSpPr>
          <p:nvPr/>
        </p:nvGrpSpPr>
        <p:grpSpPr bwMode="auto">
          <a:xfrm>
            <a:off x="0" y="0"/>
            <a:ext cx="9144000" cy="2971800"/>
            <a:chOff x="0" y="0"/>
            <a:chExt cx="5760" cy="2016"/>
          </a:xfrm>
        </p:grpSpPr>
        <p:pic>
          <p:nvPicPr>
            <p:cNvPr id="6" name="Picture 153" descr="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0" descr="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63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429000"/>
            <a:ext cx="7010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010400" cy="685800"/>
          </a:xfrm>
          <a:effectLst/>
        </p:spPr>
        <p:txBody>
          <a:bodyPr/>
          <a:lstStyle>
            <a:lvl1pPr>
              <a:defRPr sz="48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5532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4876800" y="6613525"/>
            <a:ext cx="2133600" cy="244475"/>
          </a:xfrm>
        </p:spPr>
        <p:txBody>
          <a:bodyPr/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5532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A377B51A-7A09-4593-AB48-D9411B475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938B-C7C8-48AA-BF6A-564429BD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8EAB-9424-440A-AD88-4DCE47E1C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C0CB-1F10-4A1A-8FAF-BC2548F5A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01E8-F670-4771-954C-ED31AFD53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E1C7-3ABE-4F26-9715-53E9002F0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7A7E-6BCB-4115-AB1F-F03AA020D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8E70-2DF4-457C-B8C8-A5C5BE01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7AAE-307B-435A-B8DA-FB7AE232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942D-BE90-4C27-B2F1-BEFC8075D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A4461-6131-477D-8EC1-EA9E32F0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DD40-E0DE-4F57-BB98-694A08728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3745-3229-4D15-8EC9-E3D04124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7" descr="OPENAS_307439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5325" y="5543550"/>
            <a:ext cx="1682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18300"/>
            <a:ext cx="9144000" cy="139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grpSp>
        <p:nvGrpSpPr>
          <p:cNvPr id="3076" name="Group 165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5760" cy="1224"/>
          </a:xfrm>
        </p:grpSpPr>
        <p:pic>
          <p:nvPicPr>
            <p:cNvPr id="3083" name="Picture 149" descr="4_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53" descr="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58" descr="1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448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4484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75900BC5-59C0-4A37-B01E-3AC0DF2D6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484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  <p:sldLayoutId id="2147484933" r:id="rId12"/>
    <p:sldLayoutId id="2147484934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kkdb-omo@mail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500563"/>
            <a:ext cx="4405313" cy="304800"/>
          </a:xfrm>
        </p:spPr>
        <p:txBody>
          <a:bodyPr/>
          <a:lstStyle/>
          <a:p>
            <a:pPr algn="ctr" eaLnBrk="1" hangingPunct="1"/>
            <a:endParaRPr lang="ru-RU" smtClean="0">
              <a:solidFill>
                <a:srgbClr val="18B4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smtClean="0">
                <a:solidFill>
                  <a:srgbClr val="18B40C"/>
                </a:solidFill>
                <a:latin typeface="Times New Roman" pitchFamily="18" charset="0"/>
                <a:cs typeface="Times New Roman" pitchFamily="18" charset="0"/>
              </a:rPr>
              <a:t>Зам. главного врача КГБУЗ «АККЦОМД»      </a:t>
            </a:r>
          </a:p>
          <a:p>
            <a:pPr algn="ctr" eaLnBrk="1" hangingPunct="1"/>
            <a:r>
              <a:rPr lang="ru-RU" b="1" smtClean="0">
                <a:solidFill>
                  <a:srgbClr val="18B40C"/>
                </a:solidFill>
                <a:latin typeface="Times New Roman" pitchFamily="18" charset="0"/>
                <a:cs typeface="Times New Roman" pitchFamily="18" charset="0"/>
              </a:rPr>
              <a:t>  к.м.н.  Асанова Т.А</a:t>
            </a:r>
            <a:r>
              <a:rPr lang="ru-RU" smtClean="0">
                <a:solidFill>
                  <a:srgbClr val="18B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00372"/>
            <a:ext cx="4783682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+mn-cs"/>
              </a:rPr>
              <a:t>Охрана здоровья </a:t>
            </a:r>
            <a:br>
              <a:rPr lang="ru-RU" sz="28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+mn-cs"/>
              </a:rPr>
            </a:br>
            <a:r>
              <a:rPr lang="ru-RU" sz="28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+mn-cs"/>
              </a:rPr>
              <a:t>детей и подростков </a:t>
            </a:r>
            <a:br>
              <a:rPr lang="ru-RU" sz="28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+mn-cs"/>
              </a:rPr>
            </a:br>
            <a:r>
              <a:rPr lang="ru-RU" sz="28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+mn-cs"/>
              </a:rPr>
              <a:t>в период летнего отдыха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14313"/>
            <a:ext cx="8229600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</a:pPr>
            <a:endParaRPr lang="ru-RU" sz="1600" b="0" smtClean="0"/>
          </a:p>
          <a:p>
            <a:pPr eaLnBrk="1" hangingPunct="1">
              <a:lnSpc>
                <a:spcPct val="80000"/>
              </a:lnSpc>
            </a:pPr>
            <a:endParaRPr lang="ru-RU" sz="16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Методические рекомендации МР 2.4.4.0127-18 «Методика оценки эффективности оздоровления в стационарных организациях отдыха и оздоровления детей»</a:t>
            </a:r>
            <a:br>
              <a:rPr lang="ru-RU" sz="2000" smtClean="0"/>
            </a:br>
            <a:r>
              <a:rPr lang="ru-RU" sz="2000" smtClean="0"/>
              <a:t>(</a:t>
            </a:r>
            <a:r>
              <a:rPr lang="ru-RU" sz="2000" b="0" smtClean="0"/>
              <a:t>утв. Роспотребнадзором 11.05.2018г.)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	</a:t>
            </a:r>
            <a:r>
              <a:rPr lang="ru-RU" sz="2000" b="0" smtClean="0"/>
              <a:t>Настоящие методические рекомендации введены </a:t>
            </a:r>
            <a:r>
              <a:rPr lang="ru-RU" sz="2000" smtClean="0"/>
              <a:t>взамен</a:t>
            </a:r>
            <a:r>
              <a:rPr lang="ru-RU" sz="2000" b="0" smtClean="0"/>
              <a:t> МР2.4.4.0011-10 «Оценка эффективности оздоровления в загородных стационарных учреждениях отдыха и  оздоровления детей»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u="sng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229600" cy="5167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u="sng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Методические рекомендации 3.1/2.4.0185-20 «Рекомендации по организации  работы  организаций  отдыха детей и их оздоровления в условиях сохранения рисков распространения СО</a:t>
            </a:r>
            <a:r>
              <a:rPr lang="en-US" sz="1800" b="0" smtClean="0"/>
              <a:t>VID-19</a:t>
            </a:r>
            <a:r>
              <a:rPr lang="ru-RU" sz="1800" b="0" smtClean="0"/>
              <a:t>»</a:t>
            </a:r>
            <a:r>
              <a:rPr lang="en-US" sz="1800" b="0" smtClean="0"/>
              <a:t> (</a:t>
            </a:r>
            <a:r>
              <a:rPr lang="ru-RU" sz="1600" b="0" smtClean="0"/>
              <a:t>разработаны Федеральной службой Роспотребнадзора)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Методические рекомендации 3.1/2.1.0185-20 «Рекомендации по организации  работы  санаторно-курортных учреждений  в условиях сохранения рисков распространения СО</a:t>
            </a:r>
            <a:r>
              <a:rPr lang="en-US" sz="1800" b="0" smtClean="0"/>
              <a:t>VID-19</a:t>
            </a:r>
            <a:r>
              <a:rPr lang="ru-RU" sz="1800" b="0" smtClean="0"/>
              <a:t>»</a:t>
            </a:r>
            <a:r>
              <a:rPr lang="en-US" sz="1800" b="0" smtClean="0"/>
              <a:t> (</a:t>
            </a:r>
            <a:r>
              <a:rPr lang="ru-RU" sz="1600" b="0" smtClean="0"/>
              <a:t>разработаны Федеральной службой Роспотребнадзора)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Письмо Минздрава России от 01.06.2020г. №15-3/И/2-7564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smtClean="0"/>
              <a:t>    «О подготовке и проведении детской летней оздоровительной кампании 2020 года».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3"/>
            <a:ext cx="8229600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u="sng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r>
              <a:rPr lang="ru-RU" sz="2000" b="0" smtClean="0"/>
              <a:t>Постановление Правительства Алтайского края от 07.04.2020г.  №152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0" smtClean="0"/>
              <a:t>   «</a:t>
            </a:r>
            <a:r>
              <a:rPr lang="ru-RU" sz="2000" smtClean="0"/>
              <a:t>Об организации в 2020 – 2022 годах отдыха, оздоровления и занятости детей»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14313"/>
            <a:ext cx="8229600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u="sng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r>
              <a:rPr lang="ru-RU" sz="2000" b="0" smtClean="0"/>
              <a:t>Приказ Министерства здравоохранения Алтайского края  от      .2020г. №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0" smtClean="0"/>
              <a:t>   «</a:t>
            </a:r>
            <a:r>
              <a:rPr lang="ru-RU" sz="2000" smtClean="0"/>
              <a:t>Об обеспечении  медицинских и санитарно-противоэпидемических мероприятий при проведении отдыха и оздоровления детей и подростков в летних оздоровительных организациях  Алтайского края в 2020 году» </a:t>
            </a:r>
            <a:r>
              <a:rPr lang="ru-RU" sz="2000" b="0" smtClean="0"/>
              <a:t>(далее приказ МЗАК) </a:t>
            </a:r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Распоряжение МЗ АК от 11 июня 2020 № 694 (о закреплении краевых медицинских организаций  г.Барнаула, обслуживающих  ЗОЛ)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Распоряжение МЗ АК от 11 июня 2020 № 695 (о закреплении краевых медицинских организаций,   обслуживающих  ЗОЛ в крае)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18488" cy="4954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D2"/>
                </a:solidFill>
              </a:rPr>
              <a:t/>
            </a:r>
            <a:br>
              <a:rPr lang="ru-RU" sz="1800" dirty="0" smtClean="0">
                <a:solidFill>
                  <a:srgbClr val="0000D2"/>
                </a:solidFill>
              </a:rPr>
            </a:br>
            <a:r>
              <a:rPr lang="ru-RU" sz="1800" dirty="0" smtClean="0">
                <a:solidFill>
                  <a:srgbClr val="0000D2"/>
                </a:solidFill>
              </a:rPr>
              <a:t> 	</a:t>
            </a:r>
            <a:r>
              <a:rPr lang="ru-RU" sz="2000" dirty="0" smtClean="0">
                <a:solidFill>
                  <a:srgbClr val="0000D2"/>
                </a:solidFill>
              </a:rPr>
              <a:t>Решение  о направлении ребенка в  ОУ  того  или иного типа  принимается участковым педиатром  исходя из объективной оценки состояния здоровья и наличия или отсутствия каких –либо противопоказаний . </a:t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/>
              <a:t>  </a:t>
            </a:r>
            <a:r>
              <a:rPr lang="ru-RU" sz="2000" b="0" i="1" dirty="0" smtClean="0"/>
              <a:t>Приказ </a:t>
            </a:r>
            <a:r>
              <a:rPr lang="ru-RU" sz="2000" dirty="0" smtClean="0"/>
              <a:t>Минздрава России от 13июня 2018 г. №327н «Об утверждении Порядка оказания медицинской помощи несовершеннолетним в период оздоровления и организованного отдыха (с изменениями на 17  июля 2019 года)»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0000D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18488" cy="4954588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0000D2"/>
                </a:solidFill>
              </a:rPr>
              <a:t/>
            </a:r>
            <a:br>
              <a:rPr lang="ru-RU" sz="1400" dirty="0" smtClean="0">
                <a:solidFill>
                  <a:srgbClr val="0000D2"/>
                </a:solidFill>
              </a:rPr>
            </a:br>
            <a:r>
              <a:rPr lang="ru-RU" sz="1400" dirty="0" smtClean="0">
                <a:solidFill>
                  <a:srgbClr val="0000D2"/>
                </a:solidFill>
              </a:rPr>
              <a:t/>
            </a:r>
            <a:br>
              <a:rPr lang="ru-RU" sz="1400" dirty="0" smtClean="0">
                <a:solidFill>
                  <a:srgbClr val="0000D2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«В организации отдыха и оздоровления направляются дети, не имеющие следующих медицинских противопоказаний для пребывания в учреждениях:</a:t>
            </a:r>
            <a:br>
              <a:rPr lang="ru-RU" sz="1400" dirty="0" smtClean="0"/>
            </a:br>
            <a:r>
              <a:rPr lang="ru-RU" sz="1400" dirty="0" smtClean="0"/>
              <a:t>соматические заболевания в острой и </a:t>
            </a:r>
            <a:r>
              <a:rPr lang="ru-RU" sz="1400" dirty="0" err="1" smtClean="0"/>
              <a:t>подострой</a:t>
            </a:r>
            <a:r>
              <a:rPr lang="ru-RU" sz="1400" dirty="0" smtClean="0"/>
              <a:t> стадии, хронические заболевания в стадии обострения, в стадии декомпенсации;</a:t>
            </a:r>
            <a:br>
              <a:rPr lang="ru-RU" sz="1400" dirty="0" smtClean="0"/>
            </a:br>
            <a:r>
              <a:rPr lang="ru-RU" sz="1400" dirty="0" smtClean="0"/>
              <a:t>инфекционные и паразитарные болезни, в том числе с поражением глаз и кожи, </a:t>
            </a:r>
            <a:r>
              <a:rPr lang="ru-RU" sz="1400" dirty="0" err="1" smtClean="0"/>
              <a:t>инфестации</a:t>
            </a:r>
            <a:r>
              <a:rPr lang="ru-RU" sz="1400" dirty="0" smtClean="0"/>
              <a:t> (педикулез, чесотка) - в период до окончания срока изоляции;</a:t>
            </a:r>
            <a:br>
              <a:rPr lang="ru-RU" sz="1400" dirty="0" smtClean="0"/>
            </a:br>
            <a:r>
              <a:rPr lang="ru-RU" sz="1400" dirty="0" smtClean="0"/>
              <a:t>установленный диагноз "</a:t>
            </a:r>
            <a:r>
              <a:rPr lang="ru-RU" sz="1400" dirty="0" err="1" smtClean="0"/>
              <a:t>бактерионосительство</a:t>
            </a:r>
            <a:r>
              <a:rPr lang="ru-RU" sz="1400" dirty="0" smtClean="0"/>
              <a:t> возбудителей кишечных инфекций, дифтерии";</a:t>
            </a:r>
            <a:br>
              <a:rPr lang="ru-RU" sz="1400" dirty="0" smtClean="0"/>
            </a:br>
            <a:r>
              <a:rPr lang="ru-RU" sz="1400" dirty="0" smtClean="0"/>
              <a:t>активный туберкулез любой локализации;</a:t>
            </a:r>
            <a:br>
              <a:rPr lang="ru-RU" sz="1400" dirty="0" smtClean="0"/>
            </a:br>
            <a:r>
              <a:rPr lang="ru-RU" sz="1400" dirty="0" smtClean="0"/>
              <a:t>наличие контакта с инфекционными заболеваниями в течение 21 календарного дня перед заездом;</a:t>
            </a:r>
            <a:br>
              <a:rPr lang="ru-RU" sz="1400" dirty="0" smtClean="0"/>
            </a:br>
            <a:r>
              <a:rPr lang="ru-RU" sz="1400" dirty="0" smtClean="0"/>
              <a:t>отсутствие профилактических прививок в случае возникновения массовых инфекционных заболеваний или при угрозе эпидемий;</a:t>
            </a:r>
            <a:br>
              <a:rPr lang="ru-RU" sz="1400" dirty="0" smtClean="0"/>
            </a:br>
            <a:r>
              <a:rPr lang="ru-RU" sz="1400" dirty="0" smtClean="0"/>
              <a:t>злокачественные новообразования, требующие лечения, в том числе проведения химиотерапии;</a:t>
            </a:r>
            <a:br>
              <a:rPr lang="ru-RU" sz="1400" dirty="0" smtClean="0"/>
            </a:br>
            <a:r>
              <a:rPr lang="ru-RU" sz="1400" dirty="0" smtClean="0"/>
              <a:t>эпилепсия с текущими приступами, в том числе резистентная к проводимому лечению;</a:t>
            </a:r>
            <a:br>
              <a:rPr lang="ru-RU" sz="1400" dirty="0" smtClean="0"/>
            </a:br>
            <a:r>
              <a:rPr lang="ru-RU" sz="1400" dirty="0" smtClean="0"/>
              <a:t>эпилепсия с медикаментозной ремиссией менее 1 года;</a:t>
            </a:r>
            <a:br>
              <a:rPr lang="ru-RU" sz="1400" dirty="0" smtClean="0"/>
            </a:br>
            <a:r>
              <a:rPr lang="ru-RU" sz="1400" dirty="0" smtClean="0"/>
              <a:t>кахексия;</a:t>
            </a:r>
            <a:br>
              <a:rPr lang="ru-RU" sz="1400" dirty="0" smtClean="0"/>
            </a:br>
            <a:r>
              <a:rPr lang="ru-RU" sz="1400" dirty="0" smtClean="0"/>
              <a:t>психические расстройства и расстройства поведения в состоянии обострения и (или) представляющие опасность для больного и окружающих;</a:t>
            </a:r>
            <a:br>
              <a:rPr lang="ru-RU" sz="1400" dirty="0" smtClean="0"/>
            </a:br>
            <a:r>
              <a:rPr lang="ru-RU" sz="1400" dirty="0" smtClean="0"/>
              <a:t>психические расстройства и расстройства поведения, вызванные употреблением </a:t>
            </a:r>
            <a:r>
              <a:rPr lang="ru-RU" sz="1400" dirty="0" err="1" smtClean="0"/>
              <a:t>психоактивных</a:t>
            </a:r>
            <a:r>
              <a:rPr lang="ru-RU" sz="1400" dirty="0" smtClean="0"/>
              <a:t> веществ»;</a:t>
            </a:r>
            <a:br>
              <a:rPr lang="ru-RU" sz="1400" dirty="0" smtClean="0"/>
            </a:br>
            <a:r>
              <a:rPr lang="ru-RU" sz="1400" dirty="0" smtClean="0"/>
              <a:t>хронические заболевания, требующие соблюдения назначенного лечащим врачом режима лечения (диета, прием лекарственных препаратов, продуктов лечебного питания).</a:t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00D2"/>
                </a:solidFill>
              </a:rPr>
              <a:t/>
            </a:r>
            <a:br>
              <a:rPr lang="ru-RU" sz="1400" dirty="0" smtClean="0">
                <a:solidFill>
                  <a:srgbClr val="0000D2"/>
                </a:solidFill>
              </a:rPr>
            </a:br>
            <a:endParaRPr lang="ru-RU" sz="1400" dirty="0" smtClean="0">
              <a:solidFill>
                <a:srgbClr val="0000D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00063"/>
            <a:ext cx="8218488" cy="4954587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D2"/>
                </a:solidFill>
              </a:rPr>
              <a:t/>
            </a:r>
            <a:br>
              <a:rPr lang="ru-RU" sz="1800" dirty="0" smtClean="0">
                <a:solidFill>
                  <a:srgbClr val="0000D2"/>
                </a:solidFill>
              </a:rPr>
            </a:br>
            <a:r>
              <a:rPr lang="ru-RU" sz="1800" dirty="0" smtClean="0">
                <a:solidFill>
                  <a:srgbClr val="0000D2"/>
                </a:solidFill>
              </a:rPr>
              <a:t> </a:t>
            </a: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/>
              <a:t>При направлении детей в летние оздоровительные лагеря общего профиля выдаются  медицинские справки ф.079/у, в ЛОУ санаторного типа – санаторно-курортную карту по ф. 076/у </a:t>
            </a:r>
            <a:br>
              <a:rPr lang="ru-RU" sz="2000" dirty="0" smtClean="0"/>
            </a:br>
            <a:r>
              <a:rPr lang="ru-RU" sz="2000" dirty="0" smtClean="0"/>
              <a:t> данные о прививках в соответствии с национальным календарем профилактических прививок, </a:t>
            </a:r>
            <a:br>
              <a:rPr lang="ru-RU" sz="2000" dirty="0" smtClean="0"/>
            </a:br>
            <a:r>
              <a:rPr lang="ru-RU" sz="2000" dirty="0" smtClean="0"/>
              <a:t>результаты обследования на гельминты,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справки лечебной сети об отсутствии контакта  с инфекционными больными , в т.ч. по </a:t>
            </a:r>
            <a:r>
              <a:rPr lang="en-US" sz="2000" u="sng" dirty="0" smtClean="0"/>
              <a:t>COVID-19</a:t>
            </a:r>
            <a:r>
              <a:rPr lang="ru-RU" sz="2000" u="sng" dirty="0" smtClean="0"/>
              <a:t> за  3 дня до отъезда;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Информированное добровольное согласие родителей (законных представителей) на медицинское вмешательство!</a:t>
            </a:r>
            <a:r>
              <a:rPr lang="ru-RU" sz="2000" dirty="0" smtClean="0">
                <a:solidFill>
                  <a:srgbClr val="0000D2"/>
                </a:solidFill>
              </a:rPr>
              <a:t> </a:t>
            </a:r>
            <a:r>
              <a:rPr lang="ru-RU" sz="2400" dirty="0" smtClean="0">
                <a:solidFill>
                  <a:srgbClr val="0000D2"/>
                </a:solidFill>
              </a:rPr>
              <a:t/>
            </a:r>
            <a:br>
              <a:rPr lang="ru-RU" sz="2400" dirty="0" smtClean="0">
                <a:solidFill>
                  <a:srgbClr val="0000D2"/>
                </a:solidFill>
              </a:rPr>
            </a:br>
            <a:endParaRPr lang="ru-RU" sz="2400" dirty="0" smtClean="0">
              <a:solidFill>
                <a:srgbClr val="0000D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218487" cy="709771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</a:t>
            </a:r>
            <a:r>
              <a:rPr lang="ru-RU" sz="1100" dirty="0" smtClean="0"/>
              <a:t>Учетная форма N 079/у</a:t>
            </a:r>
            <a:br>
              <a:rPr lang="ru-RU" sz="1100" dirty="0" smtClean="0"/>
            </a:br>
            <a:r>
              <a:rPr lang="ru-RU" sz="1100" dirty="0" smtClean="0"/>
              <a:t>                                             утверждена приказом Минздрава России  от 15 декабря 2014 г. N 834н</a:t>
            </a:r>
            <a:br>
              <a:rPr lang="ru-RU" sz="1100" dirty="0" smtClean="0"/>
            </a:br>
            <a:r>
              <a:rPr lang="ru-RU" sz="1100" dirty="0" smtClean="0"/>
              <a:t> </a:t>
            </a:r>
            <a:br>
              <a:rPr lang="ru-RU" sz="1100" dirty="0" smtClean="0"/>
            </a:br>
            <a:r>
              <a:rPr lang="ru-RU" sz="1100" dirty="0" smtClean="0"/>
              <a:t>                        </a:t>
            </a:r>
            <a:br>
              <a:rPr lang="ru-RU" sz="1100" dirty="0" smtClean="0"/>
            </a:br>
            <a:r>
              <a:rPr lang="ru-RU" sz="1200" dirty="0" smtClean="0"/>
              <a:t>               Медицинская справка  о состоянии здоровья ребенка, отъезжающего в </a:t>
            </a:r>
            <a:br>
              <a:rPr lang="ru-RU" sz="1200" dirty="0" smtClean="0"/>
            </a:br>
            <a:r>
              <a:rPr lang="ru-RU" sz="1200" dirty="0" smtClean="0"/>
              <a:t>                              организацию отдыха детей и их оздоровления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0" dirty="0" smtClean="0"/>
              <a:t> </a:t>
            </a:r>
            <a:r>
              <a:rPr lang="ru-RU" sz="1000" b="0" dirty="0" smtClean="0"/>
              <a:t>2. Пол: муж., жен.                   3. Дата рождения │ │ │.│ │ │.│ │ │ │ │</a:t>
            </a:r>
            <a:br>
              <a:rPr lang="ru-RU" sz="1000" b="0" dirty="0" smtClean="0"/>
            </a:br>
            <a:r>
              <a:rPr lang="ru-RU" sz="1000" b="0" dirty="0" smtClean="0"/>
              <a:t>                                                      └─┴─┴─┴─┴─┴─┴─┴─┴─┴─┘</a:t>
            </a:r>
            <a:br>
              <a:rPr lang="ru-RU" sz="1000" b="0" dirty="0" smtClean="0"/>
            </a:br>
            <a:r>
              <a:rPr lang="ru-RU" sz="1000" b="0" dirty="0" smtClean="0"/>
              <a:t>4. Место регистрации: субъект Российской Федерации ________________________</a:t>
            </a:r>
            <a:br>
              <a:rPr lang="ru-RU" sz="1000" b="0" dirty="0" smtClean="0"/>
            </a:br>
            <a:r>
              <a:rPr lang="ru-RU" sz="1000" b="0" dirty="0" smtClean="0"/>
              <a:t>район _____________________ город ____________ населенный пункт ___________</a:t>
            </a:r>
            <a:br>
              <a:rPr lang="ru-RU" sz="1000" b="0" dirty="0" smtClean="0"/>
            </a:br>
            <a:r>
              <a:rPr lang="ru-RU" sz="1000" b="0" dirty="0" smtClean="0"/>
              <a:t>улица _____________________________ дом ______ квартира _____ тел. ________</a:t>
            </a:r>
            <a:br>
              <a:rPr lang="ru-RU" sz="1000" b="0" dirty="0" smtClean="0"/>
            </a:br>
            <a:r>
              <a:rPr lang="ru-RU" sz="1000" b="0" dirty="0" smtClean="0"/>
              <a:t>5. N школы ________ класс ______</a:t>
            </a:r>
            <a:br>
              <a:rPr lang="ru-RU" sz="1000" b="0" dirty="0" smtClean="0"/>
            </a:br>
            <a:r>
              <a:rPr lang="ru-RU" sz="1000" b="0" dirty="0" smtClean="0"/>
              <a:t>6. Перенесенные          детские          инфекционные          заболевания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7. Проведенные профилактические прививки 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8. Состояние здоровья:</a:t>
            </a:r>
            <a:br>
              <a:rPr lang="ru-RU" sz="1000" b="0" dirty="0" smtClean="0"/>
            </a:br>
            <a:r>
              <a:rPr lang="ru-RU" sz="1000" b="0" dirty="0" smtClean="0"/>
              <a:t>Диагноз заболевания _______________________________ код по МКБ-10 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 код по МКБ-10 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 код по МКБ-10 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 код по МКБ-10 _________</a:t>
            </a:r>
            <a:br>
              <a:rPr lang="ru-RU" sz="1000" b="0" dirty="0" smtClean="0"/>
            </a:br>
            <a:r>
              <a:rPr lang="ru-RU" sz="1000" b="0" dirty="0" smtClean="0"/>
              <a:t>9.  Назначенный  лечащим  врачом  режим лечения (диета, прием лекарственных</a:t>
            </a:r>
            <a:br>
              <a:rPr lang="ru-RU" sz="1000" b="0" dirty="0" smtClean="0"/>
            </a:br>
            <a:r>
              <a:rPr lang="ru-RU" sz="1000" b="0" dirty="0" smtClean="0"/>
              <a:t>препаратов  для  медицинского  применения  и  специализированных  продуктов</a:t>
            </a:r>
            <a:br>
              <a:rPr lang="ru-RU" sz="1000" b="0" dirty="0" smtClean="0"/>
            </a:br>
            <a:r>
              <a:rPr lang="ru-RU" sz="1000" b="0" dirty="0" smtClean="0"/>
              <a:t>лечебного питания) 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10. Физическое развитие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11. Медицинская группа для занятий физической культурой ___________________</a:t>
            </a:r>
            <a:br>
              <a:rPr lang="ru-RU" sz="1000" b="0" dirty="0" smtClean="0"/>
            </a:br>
            <a:r>
              <a:rPr lang="ru-RU" sz="1000" b="0" dirty="0" smtClean="0"/>
              <a:t>12. Нуждаемость в условиях доступной среды 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___________________________________________________________________________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13.  Необходимость  сопровождения  ребенка законным представителем в период</a:t>
            </a:r>
            <a:br>
              <a:rPr lang="ru-RU" sz="1000" b="0" dirty="0" smtClean="0"/>
            </a:br>
            <a:r>
              <a:rPr lang="ru-RU" sz="1000" b="0" dirty="0" smtClean="0"/>
              <a:t>пребывания в организации отдыха детей и их оздоровления ___________________</a:t>
            </a:r>
            <a:br>
              <a:rPr lang="ru-RU" sz="1000" b="0" dirty="0" smtClean="0"/>
            </a:br>
            <a:r>
              <a:rPr lang="ru-RU" sz="1000" b="0" dirty="0" smtClean="0"/>
              <a:t>14. Отсутствие контакта с больными инфекционными заболеваниями ____________</a:t>
            </a:r>
            <a:br>
              <a:rPr lang="ru-RU" sz="1000" b="0" dirty="0" smtClean="0"/>
            </a:br>
            <a:r>
              <a:rPr lang="ru-RU" sz="1000" b="0" dirty="0" smtClean="0"/>
              <a:t>15.  Отсутствие  медицинских  противопоказаний для пребывания в организации</a:t>
            </a:r>
            <a:br>
              <a:rPr lang="ru-RU" sz="1000" b="0" dirty="0" smtClean="0"/>
            </a:br>
            <a:r>
              <a:rPr lang="ru-RU" sz="1000" b="0" dirty="0" smtClean="0"/>
              <a:t>отдыха детей и их оздоровления ____________________________________________</a:t>
            </a:r>
            <a:br>
              <a:rPr lang="ru-RU" sz="1000" b="0" dirty="0" smtClean="0"/>
            </a:br>
            <a:r>
              <a:rPr lang="ru-RU" sz="1000" b="0" dirty="0" smtClean="0"/>
              <a:t>16. Фамилия, инициалы и подпись врача _____________________________________ </a:t>
            </a:r>
            <a:br>
              <a:rPr lang="ru-RU" sz="1000" b="0" dirty="0" smtClean="0"/>
            </a:br>
            <a:r>
              <a:rPr lang="ru-RU" sz="1000" b="0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400" dirty="0" smtClean="0">
              <a:solidFill>
                <a:srgbClr val="0000D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142875"/>
            <a:ext cx="6429375" cy="70485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0000D2"/>
                </a:solidFill>
              </a:rPr>
              <a:t>Рекомендуемые штатные нормативы мед.  пункта  ЛОУ</a:t>
            </a:r>
            <a:r>
              <a:rPr lang="ru-RU" sz="2000" dirty="0" smtClean="0">
                <a:solidFill>
                  <a:srgbClr val="0000D2"/>
                </a:solidFill>
              </a:rPr>
              <a:t> (</a:t>
            </a:r>
            <a:r>
              <a:rPr lang="ru-RU" sz="1800" dirty="0" smtClean="0">
                <a:solidFill>
                  <a:srgbClr val="0000D2"/>
                </a:solidFill>
              </a:rPr>
              <a:t>приложение №1 Приказа 327н)</a:t>
            </a:r>
            <a:endParaRPr lang="ru-RU" sz="1800" u="sng" dirty="0" smtClean="0">
              <a:solidFill>
                <a:srgbClr val="0000D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500063" y="7143750"/>
            <a:ext cx="8229600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000125"/>
          <a:ext cx="8001000" cy="47625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7190"/>
                <a:gridCol w="4143404"/>
                <a:gridCol w="3500462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№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Наименование должности 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Количество</a:t>
                      </a:r>
                      <a:r>
                        <a:rPr lang="ru-RU" b="0" baseline="0" dirty="0" smtClean="0"/>
                        <a:t> должностей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Врач-педиатр или врач общей практика (семейный врач)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Не менее 1 на 200 (с числом детей </a:t>
                      </a:r>
                      <a:r>
                        <a:rPr lang="ru-RU" u="sng" dirty="0" smtClean="0">
                          <a:solidFill>
                            <a:srgbClr val="C00000"/>
                          </a:solidFill>
                        </a:rPr>
                        <a:t>более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200)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55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Врач-педиатр или врач общей практика (семейный врач)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или фельдшер 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Не менее 1 на 200 (с числом детей </a:t>
                      </a:r>
                      <a:r>
                        <a:rPr lang="ru-RU" u="sng" dirty="0" smtClean="0">
                          <a:solidFill>
                            <a:srgbClr val="C00000"/>
                          </a:solidFill>
                        </a:rPr>
                        <a:t>менее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200)</a:t>
                      </a:r>
                    </a:p>
                    <a:p>
                      <a:endParaRPr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7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Врач-педиатр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 1 на 100 детей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baseline="0" dirty="0" err="1" smtClean="0"/>
                        <a:t>хронич</a:t>
                      </a:r>
                      <a:r>
                        <a:rPr lang="ru-RU" baseline="0" dirty="0" smtClean="0"/>
                        <a:t>. заболеваниями, нуждающиеся в лечении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7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Медицинская сестра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1на 100 </a:t>
                      </a:r>
                    </a:p>
                    <a:p>
                      <a:r>
                        <a:rPr lang="ru-RU" dirty="0" smtClean="0"/>
                        <a:t>1 на 50 </a:t>
                      </a:r>
                    </a:p>
                    <a:p>
                      <a:r>
                        <a:rPr lang="ru-RU" baseline="0" dirty="0" smtClean="0"/>
                        <a:t>с </a:t>
                      </a:r>
                      <a:r>
                        <a:rPr lang="ru-RU" baseline="0" dirty="0" err="1" smtClean="0"/>
                        <a:t>хронич.заболеваниями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6329362" cy="4191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0000D2"/>
                </a:solidFill>
              </a:rPr>
              <a:t/>
            </a:r>
            <a:br>
              <a:rPr lang="ru-RU" sz="2000" u="sng" dirty="0" smtClean="0">
                <a:solidFill>
                  <a:srgbClr val="0000D2"/>
                </a:solidFill>
              </a:rPr>
            </a:br>
            <a:r>
              <a:rPr lang="ru-RU" sz="2000" u="sng" dirty="0" smtClean="0">
                <a:solidFill>
                  <a:srgbClr val="0000D2"/>
                </a:solidFill>
              </a:rPr>
              <a:t/>
            </a:r>
            <a:br>
              <a:rPr lang="ru-RU" sz="2000" u="sng" dirty="0" smtClean="0">
                <a:solidFill>
                  <a:srgbClr val="0000D2"/>
                </a:solidFill>
              </a:rPr>
            </a:br>
            <a:r>
              <a:rPr lang="ru-RU" sz="2000" u="sng" dirty="0" smtClean="0">
                <a:solidFill>
                  <a:srgbClr val="0000D2"/>
                </a:solidFill>
              </a:rPr>
              <a:t>Медицинский пункт  </a:t>
            </a:r>
            <a:r>
              <a:rPr lang="ru-RU" sz="1600" u="sng" dirty="0" smtClean="0">
                <a:solidFill>
                  <a:srgbClr val="0000D2"/>
                </a:solidFill>
              </a:rPr>
              <a:t>(п17.  Приказа 327н)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143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u="sng" smtClean="0"/>
              <a:t>Кабинет врача;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u="sng" smtClean="0"/>
              <a:t>Пост мед. сестры;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u="sng" smtClean="0"/>
              <a:t>Процедурный кабинет;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u="sng" smtClean="0"/>
              <a:t>Изолятор (2</a:t>
            </a:r>
            <a:r>
              <a:rPr lang="ru-RU" sz="1800" b="0" u="sng" smtClean="0"/>
              <a:t> палаты для воздушно-капельных и кишечных инфекций с числом коек 1,5-2% от числа несовершеннолетних, туалет с раковиной для мытья рук, буфетная с 2 моечными раковинами для мойки посуды);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u="sng" smtClean="0"/>
              <a:t>Помещения для приготовления дез.средств и хранения уборочного инвентаря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00063" y="1714500"/>
          <a:ext cx="7858125" cy="4197350"/>
        </p:xfrm>
        <a:graphic>
          <a:graphicData uri="http://schemas.openxmlformats.org/presentationml/2006/ole">
            <p:oleObj spid="_x0000_s1026" r:id="rId4" imgW="7858425" imgH="4200508" progId="Excel.Chart.8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7628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Распространенность заболеваний среди учащихся в А.К.</a:t>
            </a:r>
            <a:b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(на 1000 осмотренных)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15188" y="642938"/>
            <a:ext cx="63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+mj-lt"/>
              </a:rPr>
              <a:t>Всего</a:t>
            </a:r>
          </a:p>
        </p:txBody>
      </p:sp>
      <p:graphicFrame>
        <p:nvGraphicFramePr>
          <p:cNvPr id="8" name="Group 27"/>
          <p:cNvGraphicFramePr>
            <a:graphicFrameLocks noGrp="1"/>
          </p:cNvGraphicFramePr>
          <p:nvPr>
            <p:ph sz="half" idx="2"/>
          </p:nvPr>
        </p:nvGraphicFramePr>
        <p:xfrm>
          <a:off x="5929313" y="1000125"/>
          <a:ext cx="2951800" cy="647717"/>
        </p:xfrm>
        <a:graphic>
          <a:graphicData uri="http://schemas.openxmlformats.org/drawingml/2006/table">
            <a:tbl>
              <a:tblPr/>
              <a:tblGrid>
                <a:gridCol w="885896"/>
                <a:gridCol w="974486"/>
                <a:gridCol w="1091418"/>
              </a:tblGrid>
              <a:tr h="30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3D9AE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3D9AE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3D9AE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691,7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6329362" cy="4191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0000D2"/>
                </a:solidFill>
              </a:rPr>
              <a:t/>
            </a:r>
            <a:br>
              <a:rPr lang="ru-RU" sz="2000" u="sng" dirty="0" smtClean="0">
                <a:solidFill>
                  <a:srgbClr val="0000D2"/>
                </a:solidFill>
              </a:rPr>
            </a:br>
            <a:endParaRPr lang="ru-RU" sz="1600" u="sng" dirty="0" smtClean="0">
              <a:solidFill>
                <a:srgbClr val="0000D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785813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00D2"/>
                </a:solidFill>
              </a:rPr>
              <a:t>            </a:t>
            </a:r>
            <a:r>
              <a:rPr lang="ru-RU" sz="2400" u="sng" smtClean="0">
                <a:solidFill>
                  <a:srgbClr val="0000D2"/>
                </a:solidFill>
              </a:rPr>
              <a:t>ЛОУ обеспечивает: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2400" u="sng" smtClean="0">
              <a:solidFill>
                <a:srgbClr val="0000D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2400" smtClean="0">
                <a:solidFill>
                  <a:srgbClr val="0000D2"/>
                </a:solidFill>
              </a:rPr>
              <a:t> оснащение медицинского пункта согласно стандарту оснащения </a:t>
            </a:r>
            <a:r>
              <a:rPr lang="ru-RU" sz="1800" smtClean="0">
                <a:solidFill>
                  <a:srgbClr val="0000D2"/>
                </a:solidFill>
              </a:rPr>
              <a:t>(приложение №2  Приказа 327н);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800" smtClean="0">
              <a:solidFill>
                <a:srgbClr val="0000D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2400" smtClean="0">
                <a:solidFill>
                  <a:srgbClr val="0000D2"/>
                </a:solidFill>
              </a:rPr>
              <a:t>лекарственными препаратами в соответствии с перечнем лекарственных препаратов </a:t>
            </a:r>
            <a:r>
              <a:rPr lang="ru-RU" sz="1800" smtClean="0">
                <a:solidFill>
                  <a:srgbClr val="0000D2"/>
                </a:solidFill>
              </a:rPr>
              <a:t>(приложение №3  Приказа 327н).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800" u="sng" smtClean="0">
              <a:solidFill>
                <a:srgbClr val="0000D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00D2"/>
                </a:solidFill>
              </a:rPr>
              <a:t>     </a:t>
            </a:r>
            <a:r>
              <a:rPr lang="ru-RU" sz="1800" u="sng" smtClean="0">
                <a:solidFill>
                  <a:srgbClr val="0000D2"/>
                </a:solidFill>
              </a:rPr>
              <a:t>Достаточную укомплектованность средствами  индивидуальной защиты и дозаторы с антисептическим средством для обработки рук, которые должны быть на входе во все здания, в т.ч. перед входом в столовую  и в  туалетах.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00D2"/>
                </a:solidFill>
              </a:rPr>
              <a:t>     </a:t>
            </a:r>
            <a:r>
              <a:rPr lang="ru-RU" sz="1800" u="sng" smtClean="0">
                <a:solidFill>
                  <a:srgbClr val="0000D2"/>
                </a:solidFill>
              </a:rPr>
              <a:t>Обеспечение бесконтактными термометрами каждого отряда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800" u="sng" smtClean="0">
              <a:solidFill>
                <a:srgbClr val="0000D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800" u="sng" smtClean="0">
              <a:solidFill>
                <a:srgbClr val="0000D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800" u="sng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85813"/>
            <a:ext cx="8218488" cy="4954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400" dirty="0" smtClean="0">
                <a:solidFill>
                  <a:srgbClr val="0000D2"/>
                </a:solidFill>
              </a:rPr>
              <a:t>Обязанности медицинских работников по обеспечению  медицинских и санитарно-противоэпидемических мероприятий в период летнего  отдыха и оздоровления детей и подростков на базах ЗОУ </a:t>
            </a:r>
            <a:br>
              <a:rPr lang="ru-RU" sz="2400" dirty="0" smtClean="0">
                <a:solidFill>
                  <a:srgbClr val="0000D2"/>
                </a:solidFill>
              </a:rPr>
            </a:br>
            <a:r>
              <a:rPr lang="ru-RU" sz="2000" dirty="0" smtClean="0"/>
              <a:t>                </a:t>
            </a:r>
            <a:br>
              <a:rPr lang="ru-RU" sz="2000" dirty="0" smtClean="0"/>
            </a:br>
            <a:r>
              <a:rPr lang="ru-RU" sz="2000" dirty="0" smtClean="0"/>
              <a:t>                       должностная инструкция: </a:t>
            </a: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000" dirty="0" smtClean="0">
                <a:solidFill>
                  <a:srgbClr val="0000D2"/>
                </a:solidFill>
              </a:rPr>
              <a:t/>
            </a:r>
            <a:br>
              <a:rPr lang="ru-RU" sz="2000" dirty="0" smtClean="0">
                <a:solidFill>
                  <a:srgbClr val="0000D2"/>
                </a:solidFill>
              </a:rPr>
            </a:br>
            <a:r>
              <a:rPr lang="ru-RU" sz="2400" dirty="0" smtClean="0"/>
              <a:t>Приказ Минздрава России от 13июня 2018 г. №327н «Об утверждении Порядка оказания медицинской помощи несовершеннолетним в период оздоровления и организованного отдыха»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 smtClean="0">
              <a:solidFill>
                <a:srgbClr val="0000D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142875"/>
            <a:ext cx="4043363" cy="4191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0000D2"/>
                </a:solidFill>
              </a:rPr>
              <a:t>Подготовительный  этап: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2296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smtClean="0"/>
              <a:t>    </a:t>
            </a:r>
            <a:r>
              <a:rPr lang="ru-RU" sz="1800" u="sng" smtClean="0"/>
              <a:t>Руководителям краевых медицинских организаций Алтайского края обеспечить:</a:t>
            </a:r>
          </a:p>
          <a:p>
            <a:r>
              <a:rPr lang="ru-RU" sz="1800" smtClean="0"/>
              <a:t> Своевременную организацию работы по готовности медицинских кабинетов ЛОУ, в том числе их укомплектованности квалифицированным медицинским персоналом,  в соответствии с существующими штатными нормативами (Приложение №1 к Порядку оказания медицинской помощи несовершеннолетним в период оздоровления и организованного отдыха, утвержденному Приказом 327н»), используя договорную форму, закрепление  за медицинским обслуживанием детей в лагерях с дневным  пребыванием медицинского персонала  школ, фельдшеров Фапов;</a:t>
            </a:r>
          </a:p>
          <a:p>
            <a:r>
              <a:rPr lang="ru-RU" sz="1800" smtClean="0"/>
              <a:t> </a:t>
            </a:r>
            <a:r>
              <a:rPr lang="ru-RU" sz="1800" u="sng" smtClean="0"/>
              <a:t>Одномоментный заезд медицинских работников лагеря  с обязательным круглосуточным нахождением не менее 2-х медицинских работников (врача и медицинской сестры)  не старше 65 лет;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142875"/>
            <a:ext cx="4043363" cy="4191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0000D2"/>
                </a:solidFill>
              </a:rPr>
              <a:t>Подготовительный  этап: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229600" cy="5543550"/>
          </a:xfrm>
        </p:spPr>
        <p:txBody>
          <a:bodyPr/>
          <a:lstStyle/>
          <a:p>
            <a:endParaRPr lang="ru-RU" sz="1600" smtClean="0"/>
          </a:p>
          <a:p>
            <a:endParaRPr lang="ru-RU" sz="1600" smtClean="0"/>
          </a:p>
          <a:p>
            <a:pPr>
              <a:buFont typeface="Wingdings" pitchFamily="2" charset="2"/>
              <a:buNone/>
            </a:pPr>
            <a:endParaRPr lang="ru-RU" sz="1600" smtClean="0"/>
          </a:p>
          <a:p>
            <a:r>
              <a:rPr lang="ru-RU" sz="1800" smtClean="0"/>
              <a:t>Своевременное и качественное проведение медицинских профилактических  осмотров работников, направляемых на работу в детские оздоровительные учреждения (приказ МЗиСР РФ от 12 апреля 2011 г. №302н «Об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 и, порядка проведения обязательных предварительных и периодических медицинских осмотров (обследований) работников, занятых на тяжелых работах с вредными и (или) опасными условиями труда»), в соответствии с действующим законодательством;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142875"/>
            <a:ext cx="4043363" cy="4191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0000D2"/>
                </a:solidFill>
              </a:rPr>
              <a:t>Подготовительный  этап: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229600" cy="5543550"/>
          </a:xfrm>
        </p:spPr>
        <p:txBody>
          <a:bodyPr/>
          <a:lstStyle/>
          <a:p>
            <a:r>
              <a:rPr lang="ru-RU" sz="1800" smtClean="0"/>
              <a:t>Лабораторное обследование с целью определения возбудителей острых  кишечных инфекций бактериальной и вирусной этиологии  (рота-, норо-, астро-, энтеровирусные инфекции) перед началом оздоровительного сезона и вновь принимаемых на работу в ЛОУ  следующих контингентов: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- сотрудников, поступающих на   работу на  пищеблоки,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- сотрудников, деятельность которых связана с производством, хранением, транспортировкой, реализацией пищевых продуктов и питьевой воды,</a:t>
            </a:r>
          </a:p>
          <a:p>
            <a:pPr>
              <a:buFontTx/>
              <a:buChar char="-"/>
            </a:pPr>
            <a:r>
              <a:rPr lang="ru-RU" sz="1800" smtClean="0"/>
              <a:t>лиц, осуществляющих эксплуатацию водопроводных сооружений;</a:t>
            </a:r>
          </a:p>
          <a:p>
            <a:pPr>
              <a:buFont typeface="Wingdings" pitchFamily="2" charset="2"/>
              <a:buNone/>
            </a:pPr>
            <a:endParaRPr lang="ru-RU" sz="1800" smtClean="0"/>
          </a:p>
          <a:p>
            <a:r>
              <a:rPr lang="ru-RU" sz="1800" smtClean="0"/>
              <a:t> </a:t>
            </a:r>
            <a:r>
              <a:rPr lang="ru-RU" sz="1800" u="sng" smtClean="0"/>
              <a:t>Обследование персонала стационарных организаций отдыха детей и их оздоровления на наличие антител к COVID-19, проведенного не позднее чем за 72 часа до начала работы в оздоровительной организации;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142875"/>
            <a:ext cx="4043363" cy="4191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0000D2"/>
                </a:solidFill>
              </a:rPr>
              <a:t>Подготовительный  этап: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оснащение медицинских кабинетов организации отдыха и оздоровления детей необходимым медицинским оборудованием, лекарственными препаратами, дезинфицирующими средствами,</a:t>
            </a:r>
            <a:r>
              <a:rPr lang="ru-RU" sz="1800" u="sng" smtClean="0"/>
              <a:t> эффективных в отношении вирусов,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800" smtClean="0"/>
              <a:t>согласно Приложений №2 и 3  к Порядку оказания медицинской помощи несовершеннолетним в период оздоровления и организованного отдыха, утвержденному приказом Минздрава России от 13июня 2018 г. №327н (за счет средств ЛОУ);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участие в комиссии по определению готовности  детского оздоровительного учреждения к приему детей;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 правильный отбор и подготовка детей к поступлению в летнее оздоровительное учреждение с учетом состояния их здоровья,  включая обязательную санацию детей и подростков с хроническими очагами инфекции, а также дегельминтизацию.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714375"/>
            <a:ext cx="8229600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правильное оформление сопроводительных документов (медицинская обменная справка (карта) школьника, отъезжающего в детский оздоровительный лагерь ф.079/у (данные о прививках, результаты обследования на гельминты), справка об отсутствии контакта с инфекционными больными в т.ч. по </a:t>
            </a:r>
            <a:r>
              <a:rPr lang="en-US" sz="1800" smtClean="0"/>
              <a:t>COVID-19</a:t>
            </a:r>
            <a:r>
              <a:rPr lang="ru-RU" sz="180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проверка медицинских документов на каждого сотрудника ОУ;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</a:t>
            </a:r>
            <a:r>
              <a:rPr lang="ru-RU" sz="1800" u="sng" smtClean="0"/>
              <a:t>Все работники, участвующие в приеме детей, должны быть в средствах индивидуальной защиты: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проведение медицинского осмотра детей перед заездом их в оздоровительное учреждение: </a:t>
            </a:r>
            <a:r>
              <a:rPr lang="ru-RU" sz="1800" u="sng" smtClean="0"/>
              <a:t>проводится термометрия  каждого ребенка и сопровождающих взрослых с использованием бесконтактных термометров с оформлением результатов в журналах,</a:t>
            </a:r>
            <a:r>
              <a:rPr lang="ru-RU" sz="1800" smtClean="0"/>
              <a:t> проверка наличия и полноты заполнения мед. документации,  осмотр кожных покровов,  видимых слизистых, волосистой части головы (осуществляется одномоментный заезд детей в лагерь, а также одномоментный выезд).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4905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D2"/>
                </a:solidFill>
              </a:rPr>
              <a:t> </a:t>
            </a:r>
            <a:r>
              <a:rPr lang="ru-RU" sz="2000" u="sng" dirty="0" smtClean="0">
                <a:solidFill>
                  <a:srgbClr val="0000D2"/>
                </a:solidFill>
              </a:rPr>
              <a:t>В период работы оздоровительного учреждения</a:t>
            </a:r>
            <a:r>
              <a:rPr lang="ru-RU" sz="2000" dirty="0" smtClean="0">
                <a:solidFill>
                  <a:srgbClr val="0000D2"/>
                </a:solidFill>
              </a:rPr>
              <a:t>: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85813"/>
            <a:ext cx="8229600" cy="54340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 в первые 1-2 дня от начала оздоровительной смены, а также за день до ее окончания проведение профилактического осмотра всех прибывших детей, с распределением по группам здоровья и физкультурным группам;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 информирование  сотрудников (начальника ЗОУ, воспитателей, инструкторов по физической  культуре) о состоянии здоровья детей;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усиленный контроль за организацией питания детей: качеством поступающих пищевых продуктов, условиями их хранения, соблюдением сроков реализации, технологией приготовления пищи и качеством готовой продукции, санитарным состоянием и содержанием пищеблока, мытьем посуды, ежедневный осмотр персонала пищеблока и дежурных детей на гнойничковые заболевания, отбор суточной пробы,  контроль за выполнением суточных норм, режимом питания, организацией питьевого режима, обратив особое внимание на обеспеченность одноразовой посудой и проведением обработки кулеров и дозаторов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4735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1800" u="sng" smtClean="0"/>
              <a:t>ежедневно проводится «утренний фильтр» с обязательной термометрией с  использованием бесконтактных термометров среди детей и сотрудников, не менее 2 раз в день;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1800" smtClean="0"/>
              <a:t>оказание несовершеннолетним  первичной МСП в экстренной и неотложной форме при внезапных острых заболеваниях, состояниях, обострении хронических  заболеваний (</a:t>
            </a:r>
            <a:r>
              <a:rPr lang="ru-RU" sz="1800" u="sng" smtClean="0"/>
              <a:t>методическое пособие для медицинских работников «Первичная медико-санитарная помощь несовершеннолетним в период оздоровления и организованного отдыха», разработанное  специалистами ФГАУ «НМЦ здоровья детей» Минздрава России и направленную  письмом Минздрава России от 28 мая 2019г. №15/И/2-4567);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1800" smtClean="0"/>
              <a:t>обеспечение </a:t>
            </a:r>
            <a:r>
              <a:rPr lang="ru-RU" sz="1800" u="sng" smtClean="0"/>
              <a:t>незамедлительной изоляции </a:t>
            </a:r>
            <a:r>
              <a:rPr lang="ru-RU" sz="1800" smtClean="0"/>
              <a:t>несовершеннолетних при возникновении острых инфекционных болезней, признаков респираторных заболеваний и повышенной температуре до приезда бригады «скорой помощи» или приезда  законных представителей (</a:t>
            </a:r>
            <a:r>
              <a:rPr lang="ru-RU" sz="1800" u="sng" smtClean="0"/>
              <a:t>передача информации </a:t>
            </a:r>
            <a:r>
              <a:rPr lang="ru-RU" sz="1800" smtClean="0"/>
              <a:t>для проведения актива в поликлинику по месту наблюдения ребенка);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"/>
            <a:ext cx="8229600" cy="4033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госпитализация  по медицинским показаниям детей в ЛПУ, закрепленное за ОУ, сопровождение ребенка;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медицинский контроль: за соблюдением режима дня,  проведением спортивно-оздоровительных мероприятий и закаливанием детей, соблюдением физиологических норм нагрузки при проведении спортивных соревнований и трудовой деятельности (</a:t>
            </a:r>
            <a:r>
              <a:rPr lang="ru-RU" sz="1800" u="sng" smtClean="0"/>
              <a:t>необходимо пересмотреть режим работы лагеря, проводить кружковую работу отдельно для разных отрядов, организовать максимальное проведение мероприятий на открытом воздухе, массовые мероприятия, в т.ч. родительские дни исключаются);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усиливается повседневный   контроль за санитарным состоянием и содержанием всех  жилых помещений и территории ОУ, за соблюдением правил личной гигиены детьми и сотрудниками;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участие в проведении банных дней, осмотр детей на педикулез, заразные кожные заболевания 1 раз в 7 дней;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Группы здоровья среди учащихся (%)</a:t>
            </a:r>
            <a:endParaRPr lang="ru-RU" sz="2400" dirty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7038" y="1362075"/>
          <a:ext cx="8116887" cy="4640263"/>
        </p:xfrm>
        <a:graphic>
          <a:graphicData uri="http://schemas.openxmlformats.org/presentationml/2006/ole">
            <p:oleObj spid="_x0000_s2050" name="Worksheet" r:id="rId4" imgW="8096351" imgH="4629042" progId="Excel.Sheet.8">
              <p:embed/>
            </p:oleObj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29600" cy="4033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1800" smtClean="0"/>
              <a:t>усиливается педагогическая работы по гигиеническому воспитанию детей,  </a:t>
            </a:r>
            <a:r>
              <a:rPr lang="ru-RU" sz="1800" u="sng" smtClean="0"/>
              <a:t>обеспечить вожатых памятками по профилактике и раннему выявлению новой короновирусной инфекции</a:t>
            </a:r>
            <a:r>
              <a:rPr lang="ru-RU" sz="1800" smtClean="0"/>
              <a:t> (Приложение №3 Письмо Миздрава);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ведение медицинской документации в установленном порядке;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обеспечение сбора, хранения и уничтожения медицинских отходов;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1800" smtClean="0"/>
              <a:t>подготовка отчета о работе и эффективности отдыха и оздоровления детей ( Приказ МЗ АК 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716463" y="188913"/>
            <a:ext cx="41862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/>
              <a:t>УТВЕРЖДАЮ</a:t>
            </a:r>
          </a:p>
          <a:p>
            <a:pPr algn="r"/>
            <a:r>
              <a:rPr lang="ru-RU" sz="1400" b="1"/>
              <a:t> Начальник оздоровительного лагеря</a:t>
            </a:r>
          </a:p>
          <a:p>
            <a:pPr algn="r"/>
            <a:r>
              <a:rPr lang="ru-RU" sz="1400" b="1"/>
              <a:t>___________________________</a:t>
            </a:r>
          </a:p>
          <a:p>
            <a:pPr algn="r"/>
            <a:r>
              <a:rPr lang="ru-RU" sz="1400" b="1"/>
              <a:t>«___»______________________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4824413" cy="633413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smtClean="0"/>
              <a:t>Примерный график работ </a:t>
            </a:r>
            <a:br>
              <a:rPr lang="ru-RU" sz="1400" smtClean="0"/>
            </a:br>
            <a:r>
              <a:rPr lang="ru-RU" sz="1400" smtClean="0"/>
              <a:t> медработников оздоровительных лагерей</a:t>
            </a:r>
            <a:br>
              <a:rPr lang="ru-RU" sz="1400" smtClean="0"/>
            </a:br>
            <a:endParaRPr lang="ru-RU" sz="1400" smtClean="0"/>
          </a:p>
        </p:txBody>
      </p:sp>
      <p:graphicFrame>
        <p:nvGraphicFramePr>
          <p:cNvPr id="53351" name="Group 103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7993062" cy="487108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03291"/>
                <a:gridCol w="6889771"/>
              </a:tblGrid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ЧАСЫ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РАБОТЫ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МЕРОПРИЯТИЯ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6.30-6.40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Осмотр работников пищеблока на гнойничковые заболевания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6.40-8.00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Контроль за технологией приготовления завтрака. Проверка состояния хранения суточных проб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8.10-8.30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Мед.контроль за утренней гимнастикой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8.30-9.00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Утренний обход для выявления больных детей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9.00-9.30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Контроль за организацией завтрака, санитарным состоянием и содержанием пищеблока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9.30-10.30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Амбулаторный прием больных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10.30-11.00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Осмотр больных в изоляторе. Работа с медицинской документацией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11.00-12.30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Медицинский контроль за проведением воздушных, солнечных ванн, купания детей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12.30-14.30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Контроль за технологией приготовления и организацией обеда, состоянием перевозки, хранения, соблюденем сроков реализации продуктов питания, соблюдением норм питания по меню-раскладке, подсчет калорийности по накопительной бухгалтерской ведомости. Составление меню на следующий день. Контроль за соблюдением правил личной гигиены сотрудниками пищеблока и дежурными по столовой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14.30-15.30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Обход лагеря с целью проверки санитарного состояния, своевременного вывоза мусора, пищевых отходов с территории лагеря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15.30-16.30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Контроль за технологией приготовления и организацией полдника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16.30-17.30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Осмотр детей перед соревнованиями. Осмотр «Д» группы детей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17.30-18.30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Обеспечение медицинского обслуживания детей во время трудовых процессов, спортивных мероприятий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18.30-20.00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Контроль за технологией приготовления и организацией ужина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20.00-20.30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Санитарно-просветительная работа: беседы, лекции, викторины и т.д.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20.30-21.00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Вечерний обход для выявления больных  детей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21.00-21.30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Информация на рапорте для начальника оздоровительного лагеря, вожатых о состоянии здоровья, питания и оздоровления детей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3797" name="Rectangle 102"/>
          <p:cNvSpPr>
            <a:spLocks noChangeArrowheads="1"/>
          </p:cNvSpPr>
          <p:nvPr/>
        </p:nvSpPr>
        <p:spPr bwMode="auto">
          <a:xfrm>
            <a:off x="4859338" y="6083300"/>
            <a:ext cx="3959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400" b="1"/>
              <a:t>                                                                                            Медработник_________________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14313"/>
            <a:ext cx="8229600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</a:pPr>
            <a:endParaRPr lang="ru-RU" sz="16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Первичная МСП несовершеннолетним в лагерях, организованных образовательными организациями, осуществляющими организацию отдыха и оздоровления  обучающихся в каникулярное время с </a:t>
            </a:r>
            <a:r>
              <a:rPr lang="ru-RU" sz="1800" smtClean="0"/>
              <a:t>дневным</a:t>
            </a:r>
            <a:r>
              <a:rPr lang="ru-RU" sz="1800" b="0" smtClean="0"/>
              <a:t> пребыванием  организуется и оказывается согласно: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0" smtClean="0"/>
              <a:t>    </a:t>
            </a:r>
            <a:r>
              <a:rPr lang="ru-RU" sz="2000" smtClean="0"/>
              <a:t>Приказ</a:t>
            </a:r>
            <a:r>
              <a:rPr lang="ru-RU" sz="2000" b="0" smtClean="0"/>
              <a:t> </a:t>
            </a:r>
            <a:r>
              <a:rPr lang="ru-RU" sz="2000" smtClean="0"/>
              <a:t>Минздрава России от 05 ноября 2013 г.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№ 822н «Об утверждении Порядка оказания медицинской помощи несовершеннолетним, в том числе  в период обучения и воспитания в образовательных  организациях» (п.20 приказа  МЗРФ № 327н);</a:t>
            </a:r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r>
              <a:rPr lang="ru-RU" sz="2000" b="0" smtClean="0"/>
              <a:t> </a:t>
            </a:r>
            <a:r>
              <a:rPr lang="ru-RU" sz="1800" b="0" smtClean="0"/>
              <a:t>В детских лагерях палаточного типа несовершеннолетним  первичная МСП  оказывается лицами, имеющими соответствующие подготовку и (или) навыки, с применением укладки для оказания первой помощи, требования к которой предусмотрены </a:t>
            </a:r>
            <a:r>
              <a:rPr lang="ru-RU" sz="1800" smtClean="0"/>
              <a:t>приложением №4  </a:t>
            </a:r>
            <a:r>
              <a:rPr lang="ru-RU" sz="1800" b="0" smtClean="0"/>
              <a:t>(</a:t>
            </a:r>
            <a:r>
              <a:rPr lang="ru-RU" sz="1800" smtClean="0"/>
              <a:t>Приказ  МЗРФ № 327н).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29600" cy="4033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000" smtClean="0"/>
              <a:t>МОНИТОРИНГ  </a:t>
            </a:r>
            <a:r>
              <a:rPr lang="ru-RU" sz="1800" smtClean="0"/>
              <a:t>ЛЕТНЕЙ ОЗДОРОВИТЕЛЬНОЙ КАМПАНИИ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800" smtClean="0"/>
          </a:p>
          <a:p>
            <a:r>
              <a:rPr lang="ru-RU" sz="1800" smtClean="0"/>
              <a:t>ОМО  КГБУЗ «АККЦОМД» т. 56-98-99; 56-98-15, электронный адрес: </a:t>
            </a:r>
            <a:r>
              <a:rPr lang="en-US" sz="1800" smtClean="0">
                <a:hlinkClick r:id="rId3"/>
              </a:rPr>
              <a:t>akkdb</a:t>
            </a:r>
            <a:r>
              <a:rPr lang="ru-RU" sz="1800" smtClean="0">
                <a:hlinkClick r:id="rId3"/>
              </a:rPr>
              <a:t>-</a:t>
            </a:r>
            <a:r>
              <a:rPr lang="en-US" sz="1800" smtClean="0">
                <a:hlinkClick r:id="rId3"/>
              </a:rPr>
              <a:t>omo</a:t>
            </a:r>
            <a:r>
              <a:rPr lang="ru-RU" sz="1800" smtClean="0">
                <a:hlinkClick r:id="rId3"/>
              </a:rPr>
              <a:t>@</a:t>
            </a:r>
            <a:r>
              <a:rPr lang="en-US" sz="1800" smtClean="0">
                <a:hlinkClick r:id="rId3"/>
              </a:rPr>
              <a:t>mail</a:t>
            </a:r>
            <a:r>
              <a:rPr lang="ru-RU" sz="1800" smtClean="0">
                <a:hlinkClick r:id="rId3"/>
              </a:rPr>
              <a:t>.</a:t>
            </a:r>
            <a:r>
              <a:rPr lang="en-US" sz="1800" smtClean="0">
                <a:hlinkClick r:id="rId3"/>
              </a:rPr>
              <a:t>ru</a:t>
            </a:r>
            <a:r>
              <a:rPr lang="ru-RU" sz="1800" smtClean="0"/>
              <a:t>) :</a:t>
            </a:r>
          </a:p>
          <a:p>
            <a:pPr>
              <a:buFont typeface="Wingdings" pitchFamily="2" charset="2"/>
              <a:buNone/>
            </a:pPr>
            <a:endParaRPr lang="ru-RU" sz="1600" smtClean="0"/>
          </a:p>
          <a:p>
            <a:pPr>
              <a:buFont typeface="Wingdings" pitchFamily="2" charset="2"/>
              <a:buNone/>
            </a:pPr>
            <a:r>
              <a:rPr lang="ru-RU" sz="1500" smtClean="0"/>
              <a:t> -   о подготовке ЛОУ к началу оздоровительного сезона – за 1-2 дня до открытия каждого сезона: наполняемость ЛОУ, укомплектование медицинскими работниками (приложение №1); </a:t>
            </a:r>
          </a:p>
          <a:p>
            <a:pPr>
              <a:buFont typeface="Wingdings" pitchFamily="2" charset="2"/>
              <a:buNone/>
            </a:pPr>
            <a:r>
              <a:rPr lang="ru-RU" sz="1500" smtClean="0"/>
              <a:t>  -  о ходе оздоровительных сезонов – еженедельно по пятницам;</a:t>
            </a:r>
          </a:p>
          <a:p>
            <a:pPr>
              <a:buFont typeface="Wingdings" pitchFamily="2" charset="2"/>
              <a:buNone/>
            </a:pPr>
            <a:r>
              <a:rPr lang="ru-RU" sz="1500" smtClean="0"/>
              <a:t>  - после окончания каждого сезона: количество оздоровленных детей, в т.ч. детей –инвалидов, эффективность оздоровления,  количество медицинских работников, оказывающих медицинскую помощь в ЛОУ (приложение№1) </a:t>
            </a:r>
          </a:p>
          <a:p>
            <a:pPr>
              <a:buFont typeface="Wingdings" pitchFamily="2" charset="2"/>
              <a:buNone/>
            </a:pPr>
            <a:r>
              <a:rPr lang="ru-RU" sz="1500" smtClean="0"/>
              <a:t>  -  о каждом случае инфекционного заболевания, пищевого отравления или несчастного случая среди детей и подростков, случаях госпитализации детей, укусов (присасывания) клещей, оказания  ПМСП  детям в экстренной и неотложной формах (приложение №2)   – немедленно; </a:t>
            </a:r>
          </a:p>
          <a:p>
            <a:pPr>
              <a:buFont typeface="Wingdings" pitchFamily="2" charset="2"/>
              <a:buNone/>
            </a:pPr>
            <a:r>
              <a:rPr lang="ru-RU" sz="1500" smtClean="0"/>
              <a:t>  -  отчетную форму об итогах летней оздоровительной кампании в территории по схеме (приложение №3) – 22.08.2020 г.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928688"/>
            <a:ext cx="8229600" cy="4033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Заместитель  министра  МЗ  АК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Белоцкая Наталья Ивановна  62-47-35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Консультант-педиатр МЗ АК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Федченко Маргарита Леонидовна   62-93-13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                                             8 -923-710-39-98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Заместитель главного врача КГБУЗ «АККЦОМД»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Асанова Татьяна Алексеевна  56-98-99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                                          8-963-502-08-42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928934"/>
            <a:ext cx="471738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Спасибо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73 -0.09724  L 0.177 -0.09724  L 0.25 0  L 0.25 0.13854  L 0.177 0.23578  L 0.073 0.23578  L 0 0.13854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7724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     ИТОГИ  ЛЕТНЕЙ ОЗДОРОВИТЕЛЬНОЙ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          КАМПАНИИ  2019   года: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2000" dirty="0" smtClean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2875" y="1676400"/>
            <a:ext cx="84597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4025">
              <a:defRPr/>
            </a:pPr>
            <a:r>
              <a:rPr lang="ru-RU" sz="2000" dirty="0">
                <a:solidFill>
                  <a:srgbClr val="FF0000"/>
                </a:solidFill>
                <a:cs typeface="+mn-cs"/>
              </a:rPr>
              <a:t>В 872 оздоровительных </a:t>
            </a:r>
            <a:r>
              <a:rPr lang="ru-RU" sz="2000" dirty="0">
                <a:cs typeface="+mn-cs"/>
              </a:rPr>
              <a:t>учреждениях всех типов: в загородных лагерях общего типа, профильных оздоровительных лагерях, лагерях с дневным пребыванием,  в санаториях и прочих  оздоровлено  </a:t>
            </a:r>
            <a:r>
              <a:rPr lang="ru-RU" sz="2000" dirty="0">
                <a:solidFill>
                  <a:srgbClr val="FF0000"/>
                </a:solidFill>
                <a:cs typeface="+mn-cs"/>
              </a:rPr>
              <a:t>175221</a:t>
            </a:r>
            <a:r>
              <a:rPr lang="ru-RU" sz="2000" dirty="0">
                <a:cs typeface="+mn-cs"/>
              </a:rPr>
              <a:t>)</a:t>
            </a:r>
            <a:r>
              <a:rPr lang="ru-RU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dirty="0">
                <a:cs typeface="+mn-cs"/>
              </a:rPr>
              <a:t>детей и подростков (2018г. : 870 –</a:t>
            </a:r>
            <a:r>
              <a:rPr lang="ru-RU" sz="2000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dirty="0">
                <a:cs typeface="+mn-cs"/>
              </a:rPr>
              <a:t>174910):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  <a:p>
            <a:pPr indent="454025">
              <a:defRPr/>
            </a:pPr>
            <a:endParaRPr lang="ru-RU" sz="2000" u="sng" dirty="0">
              <a:cs typeface="+mn-cs"/>
            </a:endParaRPr>
          </a:p>
          <a:p>
            <a:pPr indent="454025">
              <a:defRPr/>
            </a:pPr>
            <a:r>
              <a:rPr lang="ru-RU" sz="2000" u="sng" dirty="0">
                <a:cs typeface="+mn-cs"/>
              </a:rPr>
              <a:t> В 58 загородных лагерях  в летний период оздоровлено  79009  детей и подростков   (2018г.: 63 - 75325),  в т.ч.  5 санаторного  типа –8000  детей  (2018г.: 7 - 5700 ); </a:t>
            </a:r>
          </a:p>
          <a:p>
            <a:pPr indent="454025">
              <a:defRPr/>
            </a:pPr>
            <a:r>
              <a:rPr lang="ru-RU" sz="2000" dirty="0">
                <a:cs typeface="+mn-cs"/>
              </a:rPr>
              <a:t> </a:t>
            </a:r>
          </a:p>
          <a:p>
            <a:pPr indent="454025">
              <a:defRPr/>
            </a:pPr>
            <a:r>
              <a:rPr lang="ru-RU" sz="2000" u="sng" dirty="0">
                <a:cs typeface="+mn-cs"/>
              </a:rPr>
              <a:t>на базах 804 оздоровительных организациях с дневным пребыванием отдохнули 90417 детей, </a:t>
            </a:r>
          </a:p>
          <a:p>
            <a:pPr indent="454025">
              <a:defRPr/>
            </a:pPr>
            <a:r>
              <a:rPr lang="ru-RU" sz="2000" u="sng" dirty="0">
                <a:cs typeface="+mn-cs"/>
              </a:rPr>
              <a:t> в 6 детских санаториях оздоровлено  4595 детей,</a:t>
            </a:r>
          </a:p>
          <a:p>
            <a:pPr indent="454025">
              <a:defRPr/>
            </a:pPr>
            <a:r>
              <a:rPr lang="ru-RU" sz="2000" u="sng" dirty="0">
                <a:cs typeface="+mn-cs"/>
              </a:rPr>
              <a:t> в 4 палаточных лагерях – 1200 детей. </a:t>
            </a:r>
            <a:endParaRPr lang="ru-RU" sz="2000" b="1" dirty="0">
              <a:cs typeface="+mn-cs"/>
            </a:endParaRPr>
          </a:p>
          <a:p>
            <a:pPr indent="454025">
              <a:defRPr/>
            </a:pPr>
            <a:endParaRPr lang="ru-RU" sz="20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7724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     ИТОГИ  ЛЕТНЕЙ ОЗДОРОВИТЕЛЬНОЙ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          КАМПАНИИ  2019   года: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2000" dirty="0" smtClean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2875" y="1676400"/>
            <a:ext cx="84597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4025"/>
            <a:r>
              <a:rPr lang="ru-RU" sz="2400" b="1">
                <a:solidFill>
                  <a:srgbClr val="FF0000"/>
                </a:solidFill>
              </a:rPr>
              <a:t>Показатель заболеваемости</a:t>
            </a:r>
            <a:r>
              <a:rPr lang="ru-RU" sz="2400"/>
              <a:t> детей в ЗОУ на 1000 оздоровленных </a:t>
            </a:r>
            <a:r>
              <a:rPr lang="ru-RU" sz="2400" u="sng"/>
              <a:t>снизился в 1,9 раз и составил 1,2  (2018г. -  2,3), в т.ч. инфекционные заболевания – 0,05/1000 (2018г. – 0,04),  зарегистрировано 4 случая ветряной оспы.  </a:t>
            </a:r>
          </a:p>
          <a:p>
            <a:pPr indent="454025"/>
            <a:r>
              <a:rPr lang="ru-RU" sz="2400" u="sng"/>
              <a:t>Показатель травматизма снизился  в 1,6 раз – 0,5/1000 (2018г. – 0,8),  зарегистрировано в ЗОУ  41 случай   травм, в т.ч. 17  средней степени тяжести</a:t>
            </a:r>
            <a:r>
              <a:rPr lang="ru-RU" sz="2400"/>
              <a:t> </a:t>
            </a:r>
            <a:r>
              <a:rPr lang="ru-RU" sz="2400" u="sng"/>
              <a:t>с госпитализацией в стационар (за летний период  2018г.: - 62  случаев  травм,  в т.ч. 9 средней степени тяжести). </a:t>
            </a:r>
            <a:endParaRPr lang="ru-RU" sz="2400"/>
          </a:p>
          <a:p>
            <a:pPr indent="454025"/>
            <a:endParaRPr lang="ru-RU" sz="2000"/>
          </a:p>
          <a:p>
            <a:pPr indent="454025"/>
            <a:endParaRPr 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7724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       ИТОГИ  ЛЕТНЕЙ ОЗДОРОВИТЕЛЬНОЙ 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         КАМПАНИИ  2019 ГОДА.: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75" y="1381125"/>
            <a:ext cx="845978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4025"/>
            <a:endParaRPr lang="ru-RU" sz="2400" b="1">
              <a:solidFill>
                <a:srgbClr val="FF0000"/>
              </a:solidFill>
            </a:endParaRPr>
          </a:p>
          <a:p>
            <a:pPr indent="454025"/>
            <a:r>
              <a:rPr lang="ru-RU" sz="2400" u="sng"/>
              <a:t>В целом выраженный  оздоровительный  эффект от летнего отдыха  отмечен  у </a:t>
            </a:r>
            <a:r>
              <a:rPr lang="ru-RU" sz="2400" u="sng">
                <a:solidFill>
                  <a:srgbClr val="FF0000"/>
                </a:solidFill>
              </a:rPr>
              <a:t>96,8%</a:t>
            </a:r>
            <a:r>
              <a:rPr lang="ru-RU" sz="2400" u="sng"/>
              <a:t> детей (2018г. –96,7%),  слабый оздоровительный эффект у  </a:t>
            </a:r>
            <a:r>
              <a:rPr lang="ru-RU" sz="2400" u="sng">
                <a:solidFill>
                  <a:srgbClr val="FF0000"/>
                </a:solidFill>
              </a:rPr>
              <a:t>2,9%</a:t>
            </a:r>
            <a:r>
              <a:rPr lang="ru-RU" sz="2400" u="sng"/>
              <a:t>  детей (2018г. –3,0%;),  отсутствие оздоровительного эффекта – </a:t>
            </a:r>
            <a:r>
              <a:rPr lang="ru-RU" sz="2400" u="sng">
                <a:solidFill>
                  <a:srgbClr val="FF0000"/>
                </a:solidFill>
              </a:rPr>
              <a:t>0,3% </a:t>
            </a:r>
            <a:r>
              <a:rPr lang="ru-RU" sz="2400" u="sng"/>
              <a:t>детей  (2018г. –0,3%;),  </a:t>
            </a:r>
          </a:p>
          <a:p>
            <a:pPr indent="454025"/>
            <a:r>
              <a:rPr lang="ru-RU" sz="2400" u="sng"/>
              <a:t> в т. ч. эффективность оздоровления в ЗОУ: выраженный  - у </a:t>
            </a:r>
            <a:r>
              <a:rPr lang="ru-RU" sz="2400" u="sng">
                <a:solidFill>
                  <a:srgbClr val="FF0000"/>
                </a:solidFill>
              </a:rPr>
              <a:t>96,8</a:t>
            </a:r>
            <a:r>
              <a:rPr lang="ru-RU" sz="2400" u="sng"/>
              <a:t>% детей (2018г- 96,7%   детей),  слабый оздоровительный эффект у </a:t>
            </a:r>
            <a:r>
              <a:rPr lang="ru-RU" sz="2400" u="sng">
                <a:solidFill>
                  <a:srgbClr val="FF0000"/>
                </a:solidFill>
              </a:rPr>
              <a:t>3,0</a:t>
            </a:r>
            <a:r>
              <a:rPr lang="ru-RU" sz="2400" u="sng"/>
              <a:t> % детей (2018г. –3,0%;),  отсутствие оздоровительного эффекта – </a:t>
            </a:r>
            <a:r>
              <a:rPr lang="ru-RU" sz="2400" u="sng">
                <a:solidFill>
                  <a:srgbClr val="FF0000"/>
                </a:solidFill>
              </a:rPr>
              <a:t>0,2</a:t>
            </a:r>
            <a:r>
              <a:rPr lang="ru-RU" sz="2400" u="sng"/>
              <a:t>% детей  (2018г. –0,3%;). </a:t>
            </a:r>
            <a:endParaRPr lang="ru-RU" sz="2400"/>
          </a:p>
          <a:p>
            <a:pPr indent="454025"/>
            <a:endParaRPr lang="ru-RU" sz="2000"/>
          </a:p>
          <a:p>
            <a:pPr indent="454025"/>
            <a:endParaRPr lang="ru-RU" sz="2000" b="1"/>
          </a:p>
          <a:p>
            <a:pPr indent="454025"/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229600" cy="5167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u="sng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СанПин 2.4.4.3155-13 «Санитарно-эпидемиологические требования к устройству, содержанию и организации  работы стационарных организаций  отдыха и оздоровления детей»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 СанПин 2.4.4.969-00 «Гигиенические  требования к устройству, содержанию и организации режима в оздоровительных учреждениях с дневным пребыванием детей в период каникул»</a:t>
            </a:r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 СанПин 3.1.1.3108-08 «Профилактика острых кишечных инфекций»</a:t>
            </a:r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14375"/>
            <a:ext cx="8229600" cy="5453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  <a:p>
            <a:pPr eaLnBrk="1" hangingPunct="1">
              <a:lnSpc>
                <a:spcPct val="80000"/>
              </a:lnSpc>
            </a:pPr>
            <a:r>
              <a:rPr lang="ru-RU" sz="1800" b="0" smtClean="0"/>
              <a:t>Приказ Министерства  здравоохранения и социального развития РФ от </a:t>
            </a:r>
            <a:r>
              <a:rPr lang="ru-RU" sz="1800" smtClean="0"/>
              <a:t>12.04.2011 г.  №302н </a:t>
            </a:r>
            <a:r>
              <a:rPr lang="ru-RU" sz="1800" b="0" smtClean="0"/>
              <a:t>«Об утверждении перечней вредных и (или) опасных производственных факторов и работ, при выполнении которых проводятся обязательные предварительные и  периодические медицинские осмотры (обследования) и, порядка проведения обязательных предварительных  и периодических медицинских осмотров (обследований) работников, занятых на тяжелых работах с вредными и (или) опасными условиями труда»</a:t>
            </a:r>
            <a:r>
              <a:rPr lang="ru-RU" sz="1800" smtClean="0"/>
              <a:t> и от 15 мая 2013 г. N 296н «О внесении изменения в приложение №2 к Приказу МЗиСР РФ от 12.04.2011 г. № 302н …»</a:t>
            </a:r>
            <a:r>
              <a:rPr lang="ru-RU" sz="1800" b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14313"/>
            <a:ext cx="8229600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u="sng" smtClean="0"/>
              <a:t>Основные   нормативные  документы</a:t>
            </a:r>
          </a:p>
          <a:p>
            <a:pPr eaLnBrk="1" hangingPunct="1">
              <a:lnSpc>
                <a:spcPct val="80000"/>
              </a:lnSpc>
            </a:pPr>
            <a:endParaRPr lang="ru-RU" sz="1600" b="0" smtClean="0"/>
          </a:p>
          <a:p>
            <a:pPr eaLnBrk="1" hangingPunct="1">
              <a:lnSpc>
                <a:spcPct val="80000"/>
              </a:lnSpc>
            </a:pPr>
            <a:endParaRPr lang="ru-RU" sz="16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Приказ</a:t>
            </a:r>
            <a:r>
              <a:rPr lang="ru-RU" sz="2000" b="0" smtClean="0"/>
              <a:t> </a:t>
            </a:r>
            <a:r>
              <a:rPr lang="ru-RU" sz="2000" smtClean="0"/>
              <a:t>Минздрава России от 13июня 2018 г. №327н «Об утверждении Порядка оказания медицинской помощи несовершеннолетним в период оздоровления и организованного отдыха (с изменениями на 17  июля 2019 года)» (далее – Приказ 327н);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 лето 2010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 лето 2010</Template>
  <TotalTime>3419</TotalTime>
  <Words>2511</Words>
  <Application>Microsoft Office PowerPoint</Application>
  <PresentationFormat>Экран (4:3)</PresentationFormat>
  <Paragraphs>297</Paragraphs>
  <Slides>35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Verdana</vt:lpstr>
      <vt:lpstr>Wingdings</vt:lpstr>
      <vt:lpstr>Times New Roman</vt:lpstr>
      <vt:lpstr>2 лето 2010</vt:lpstr>
      <vt:lpstr>Диаграмма Microsoft Office Excel</vt:lpstr>
      <vt:lpstr>Лист Microsoft Office Excel 97-2003</vt:lpstr>
      <vt:lpstr>Слайд 1</vt:lpstr>
      <vt:lpstr>Распространенность заболеваний среди учащихся в А.К. (на 1000 осмотренных)</vt:lpstr>
      <vt:lpstr>Группы здоровья среди учащихся (%)</vt:lpstr>
      <vt:lpstr>     ИТОГИ  ЛЕТНЕЙ ОЗДОРОВИТЕЛЬНОЙ            КАМПАНИИ  2019   года:  </vt:lpstr>
      <vt:lpstr>     ИТОГИ  ЛЕТНЕЙ ОЗДОРОВИТЕЛЬНОЙ            КАМПАНИИ  2019   года:  </vt:lpstr>
      <vt:lpstr>       ИТОГИ  ЛЕТНЕЙ ОЗДОРОВИТЕЛЬНОЙ            КАМПАНИИ  2019 ГОДА.: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Решение  о направлении ребенка в  ОУ  того  или иного типа  принимается участковым педиатром  исходя из объективной оценки состояния здоровья и наличия или отсутствия каких –либо противопоказаний .      Приказ Минздрава России от 13июня 2018 г. №327н «Об утверждении Порядка оказания медицинской помощи несовершеннолетним в период оздоровления и организованного отдыха (с изменениями на 17  июля 2019 года)»  </vt:lpstr>
      <vt:lpstr>     «В организации отдыха и оздоровления направляются дети, не имеющие следующих медицинских противопоказаний для пребывания в учреждениях: соматические заболевания в острой и подострой стадии, хронические заболевания в стадии обострения, в стадии декомпенсации; инфекционные и паразитарные болезни, в том числе с поражением глаз и кожи, инфестации (педикулез, чесотка) - в период до окончания срока изоляции; установленный диагноз "бактерионосительство возбудителей кишечных инфекций, дифтерии"; активный туберкулез любой локализации; наличие контакта с инфекционными заболеваниями в течение 21 календарного дня перед заездом; отсутствие профилактических прививок в случае возникновения массовых инфекционных заболеваний или при угрозе эпидемий; злокачественные новообразования, требующие лечения, в том числе проведения химиотерапии; эпилепсия с текущими приступами, в том числе резистентная к проводимому лечению; эпилепсия с медикаментозной ремиссией менее 1 года; кахексия; психические расстройства и расстройства поведения в состоянии обострения и (или) представляющие опасность для больного и окружающих; психические расстройства и расстройства поведения, вызванные употреблением психоактивных веществ»; хронические заболевания, требующие соблюдения назначенного лечащим врачом режима лечения (диета, прием лекарственных препаратов, продуктов лечебного питания).  </vt:lpstr>
      <vt:lpstr>    При направлении детей в летние оздоровительные лагеря общего профиля выдаются  медицинские справки ф.079/у, в ЛОУ санаторного типа – санаторно-курортную карту по ф. 076/у   данные о прививках в соответствии с национальным календарем профилактических прививок,  результаты обследования на гельминты,   справки лечебной сети об отсутствии контакта  с инфекционными больными , в т.ч. по COVID-19 за  3 дня до отъезда;   Информированное добровольное согласие родителей (законных представителей) на медицинское вмешательство!  </vt:lpstr>
      <vt:lpstr>                                                                               Учетная форма N 079/у                                              утверждена приказом Минздрава России  от 15 декабря 2014 г. N 834н                                           Медицинская справка  о состоянии здоровья ребенка, отъезжающего в                                организацию отдыха детей и их оздоровления     2. Пол: муж., жен.                   3. Дата рождения │ │ │.│ │ │.│ │ │ │ │                                                       └─┴─┴─┴─┴─┴─┴─┴─┴─┴─┘ 4. Место регистрации: субъект Российской Федерации ________________________ район _____________________ город ____________ населенный пункт ___________ улица _____________________________ дом ______ квартира _____ тел. ________ 5. N школы ________ класс ______ 6. Перенесенные          детские          инфекционные          заболевания ___________________________________________________________________________ ___________________________________________________________________________ 7. Проведенные профилактические прививки __________________________________ 8. Состояние здоровья: Диагноз заболевания _______________________________ код по МКБ-10 _________ ___________________________________________________ код по МКБ-10 _________ ___________________________________________________ код по МКБ-10 _________ ___________________________________________________ код по МКБ-10 _________ 9.  Назначенный  лечащим  врачом  режим лечения (диета, прием лекарственных препаратов  для  медицинского  применения  и  специализированных  продуктов лечебного питания) ________________________________________________________ ___________________________________________________________________________ 10. Физическое развитие ___________________________________________________________________________ ___________________________________________________________________________ 11. Медицинская группа для занятий физической культурой ___________________ 12. Нуждаемость в условиях доступной среды ________________________________ ___________________________________________________________________________ 13.  Необходимость  сопровождения  ребенка законным представителем в период пребывания в организации отдыха детей и их оздоровления ___________________ 14. Отсутствие контакта с больными инфекционными заболеваниями ____________ 15.  Отсутствие  медицинских  противопоказаний для пребывания в организации отдыха детей и их оздоровления ____________________________________________ 16. Фамилия, инициалы и подпись врача _____________________________________      </vt:lpstr>
      <vt:lpstr>Рекомендуемые штатные нормативы мед.  пункта  ЛОУ (приложение №1 Приказа 327н)</vt:lpstr>
      <vt:lpstr>  Медицинский пункт  (п17.  Приказа 327н)</vt:lpstr>
      <vt:lpstr> </vt:lpstr>
      <vt:lpstr>     Обязанности медицинских работников по обеспечению  медицинских и санитарно-противоэпидемических мероприятий в период летнего  отдыха и оздоровления детей и подростков на базах ЗОУ                                          должностная инструкция:      Приказ Минздрава России от 13июня 2018 г. №327н «Об утверждении Порядка оказания медицинской помощи несовершеннолетним в период оздоровления и организованного отдыха»   </vt:lpstr>
      <vt:lpstr>Подготовительный  этап:</vt:lpstr>
      <vt:lpstr>Подготовительный  этап:</vt:lpstr>
      <vt:lpstr>Подготовительный  этап:</vt:lpstr>
      <vt:lpstr>Подготовительный  этап:</vt:lpstr>
      <vt:lpstr>Слайд 26</vt:lpstr>
      <vt:lpstr> В период работы оздоровительного учреждения: </vt:lpstr>
      <vt:lpstr>Слайд 28</vt:lpstr>
      <vt:lpstr>Слайд 29</vt:lpstr>
      <vt:lpstr>Слайд 30</vt:lpstr>
      <vt:lpstr>Примерный график работ   медработников оздоровительных лагерей 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Майя</dc:creator>
  <cp:lastModifiedBy>Кирилл Поползин</cp:lastModifiedBy>
  <cp:revision>330</cp:revision>
  <dcterms:created xsi:type="dcterms:W3CDTF">2010-03-26T06:21:34Z</dcterms:created>
  <dcterms:modified xsi:type="dcterms:W3CDTF">2020-06-18T15:29:55Z</dcterms:modified>
</cp:coreProperties>
</file>